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4"/>
  </p:notesMasterIdLst>
  <p:sldIdLst>
    <p:sldId id="256" r:id="rId2"/>
    <p:sldId id="258" r:id="rId3"/>
    <p:sldId id="259" r:id="rId4"/>
    <p:sldId id="260" r:id="rId5"/>
    <p:sldId id="263" r:id="rId6"/>
    <p:sldId id="262" r:id="rId7"/>
    <p:sldId id="264" r:id="rId8"/>
    <p:sldId id="265" r:id="rId9"/>
    <p:sldId id="266" r:id="rId10"/>
    <p:sldId id="267" r:id="rId11"/>
    <p:sldId id="268" r:id="rId12"/>
    <p:sldId id="269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40" autoAdjust="0"/>
    <p:restoredTop sz="94684" autoAdjust="0"/>
  </p:normalViewPr>
  <p:slideViewPr>
    <p:cSldViewPr>
      <p:cViewPr varScale="1">
        <p:scale>
          <a:sx n="107" d="100"/>
          <a:sy n="107" d="100"/>
        </p:scale>
        <p:origin x="-1086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0BD066-3A8C-4C84-B25C-C32B2E10705B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63BB50A-CE47-4E48-A24A-A836E7FC70B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17964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5F345-4947-47CC-BC87-672F1570934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D8EAFF-FFFB-4B29-8164-863407204A77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FF7FA9-8E49-4B3E-A5BC-ECA7EBF8A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diamond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diamond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diamond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diamond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952C0ED-9E10-4F87-BA58-170F1E5E0804}" type="datetimeFigureOut">
              <a:rPr lang="ru-RU" smtClean="0"/>
              <a:pPr/>
              <a:t>04.12.2013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2387264-6BEE-45A2-A4CA-9B59907ADB3B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diamond/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7" Type="http://schemas.openxmlformats.org/officeDocument/2006/relationships/image" Target="../media/image2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55776" y="404664"/>
            <a:ext cx="5902424" cy="3195787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solidFill>
                  <a:srgbClr val="0070C0"/>
                </a:solidFill>
              </a:rPr>
              <a:t>Галиева Венера       </a:t>
            </a:r>
            <a:r>
              <a:rPr lang="ru-RU" dirty="0" err="1" smtClean="0">
                <a:solidFill>
                  <a:srgbClr val="0070C0"/>
                </a:solidFill>
              </a:rPr>
              <a:t>Мухамаднакиповна</a:t>
            </a:r>
            <a:r>
              <a:rPr lang="ru-RU" dirty="0" smtClean="0">
                <a:solidFill>
                  <a:srgbClr val="0070C0"/>
                </a:solidFill>
              </a:rPr>
              <a:t>-эксперт 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2800" i="1" dirty="0" smtClean="0">
                <a:solidFill>
                  <a:srgbClr val="00B0F0"/>
                </a:solidFill>
              </a:rPr>
              <a:t>МБОУ «Соснинская ООШ»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2000" dirty="0" smtClean="0">
                <a:solidFill>
                  <a:srgbClr val="00B0F0"/>
                </a:solidFill>
              </a:rPr>
              <a:t>стаж </a:t>
            </a:r>
            <a:r>
              <a:rPr lang="ru-RU" sz="2000" dirty="0" smtClean="0">
                <a:solidFill>
                  <a:srgbClr val="00B0F0"/>
                </a:solidFill>
              </a:rPr>
              <a:t>работы  28 лет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dirty="0" smtClean="0"/>
              <a:t/>
            </a:r>
            <a:br>
              <a:rPr lang="ru-RU" sz="1400" dirty="0" smtClean="0"/>
            </a:br>
            <a:r>
              <a:rPr lang="ru-RU" sz="1400" dirty="0" smtClean="0"/>
              <a:t>   </a:t>
            </a: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755576" y="3429000"/>
            <a:ext cx="8388424" cy="2425824"/>
          </a:xfrm>
        </p:spPr>
        <p:txBody>
          <a:bodyPr>
            <a:normAutofit/>
          </a:bodyPr>
          <a:lstStyle/>
          <a:p>
            <a:pPr algn="l"/>
            <a:r>
              <a:rPr lang="ru-RU" sz="2500" dirty="0" smtClean="0">
                <a:solidFill>
                  <a:srgbClr val="0070C0"/>
                </a:solidFill>
              </a:rPr>
              <a:t>Учитель английского языка</a:t>
            </a:r>
          </a:p>
          <a:p>
            <a:pPr algn="l"/>
            <a:r>
              <a:rPr lang="ru-RU" sz="2500" dirty="0" smtClean="0">
                <a:solidFill>
                  <a:srgbClr val="0070C0"/>
                </a:solidFill>
              </a:rPr>
              <a:t>высшей квалификационной категории</a:t>
            </a:r>
            <a:endParaRPr lang="ru-RU" sz="2500" dirty="0">
              <a:solidFill>
                <a:srgbClr val="0070C0"/>
              </a:solidFill>
            </a:endParaRPr>
          </a:p>
        </p:txBody>
      </p:sp>
      <p:pic>
        <p:nvPicPr>
          <p:cNvPr id="1026" name="Picture 2" descr="F:\Венера фото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016224" cy="282224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987824" y="332656"/>
            <a:ext cx="5176837" cy="1681063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</a:rPr>
              <a:t>Хабибуллина Венера </a:t>
            </a:r>
            <a:r>
              <a:rPr lang="ru-RU" sz="1600" dirty="0" err="1" smtClean="0">
                <a:solidFill>
                  <a:srgbClr val="7030A0"/>
                </a:solidFill>
              </a:rPr>
              <a:t>Габдрахмановна</a:t>
            </a:r>
            <a:endParaRPr lang="ru-RU" sz="1600" dirty="0" smtClean="0">
              <a:solidFill>
                <a:srgbClr val="7030A0"/>
              </a:solidFill>
            </a:endParaRPr>
          </a:p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</a:rPr>
              <a:t>Учитель английского языка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</a:rPr>
              <a:t>МБОУ «</a:t>
            </a:r>
            <a:r>
              <a:rPr lang="ru-RU" sz="1600" dirty="0" err="1" smtClean="0">
                <a:solidFill>
                  <a:srgbClr val="7030A0"/>
                </a:solidFill>
              </a:rPr>
              <a:t>Салаусский</a:t>
            </a:r>
            <a:r>
              <a:rPr lang="ru-RU" sz="1600" dirty="0" smtClean="0">
                <a:solidFill>
                  <a:srgbClr val="7030A0"/>
                </a:solidFill>
              </a:rPr>
              <a:t> многопрофильный лицей »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</a:rPr>
              <a:t>Стаж работы по предмету  14    лет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</a:rPr>
              <a:t>     Тестирование (ЕГЭ)  78 баллов</a:t>
            </a:r>
          </a:p>
          <a:p>
            <a:pPr eaLnBrk="1" hangingPunct="1">
              <a:lnSpc>
                <a:spcPct val="80000"/>
              </a:lnSpc>
            </a:pPr>
            <a:r>
              <a:rPr lang="ru-RU" sz="1600" dirty="0" smtClean="0">
                <a:solidFill>
                  <a:srgbClr val="7030A0"/>
                </a:solidFill>
                <a:latin typeface="Times New Roman" pitchFamily="18" charset="0"/>
              </a:rPr>
              <a:t>  Оценка  эксперта 4,20 баллов</a:t>
            </a:r>
          </a:p>
        </p:txBody>
      </p:sp>
      <p:pic>
        <p:nvPicPr>
          <p:cNvPr id="2051" name="Picture 4"/>
          <p:cNvPicPr>
            <a:picLocks noGrp="1" noChangeAspect="1" noChangeArrowheads="1"/>
          </p:cNvPicPr>
          <p:nvPr>
            <p:ph type="ctrTitle"/>
          </p:nvPr>
        </p:nvPicPr>
        <p:blipFill>
          <a:blip r:embed="rId2" cstate="print"/>
          <a:srcRect b="16997"/>
          <a:stretch>
            <a:fillRect/>
          </a:stretch>
        </p:blipFill>
        <p:spPr>
          <a:xfrm>
            <a:off x="468313" y="0"/>
            <a:ext cx="1943100" cy="2276475"/>
          </a:xfrm>
          <a:noFill/>
        </p:spPr>
      </p:pic>
      <p:sp>
        <p:nvSpPr>
          <p:cNvPr id="2052" name="Text Box 21"/>
          <p:cNvSpPr txBox="1">
            <a:spLocks noChangeArrowheads="1"/>
          </p:cNvSpPr>
          <p:nvPr/>
        </p:nvSpPr>
        <p:spPr bwMode="auto">
          <a:xfrm>
            <a:off x="467544" y="2348880"/>
            <a:ext cx="8064500" cy="415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                                                                   Достижения учителя: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1.Благодарственное письмо оргкомитета Международного конкурса «Английский  в школе», за подготовку победителей международного конкурса «Английский  в школе , 2013 год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2.Благодарность центра лингвистических инициатив ОМГПУ, за подготовку лауреатов всероссийского конкурса «Мир моей мечты», 2013 год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3.Диплом «Учитель цифрового века», 2012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4.Свидетельство научного руководителя участника </a:t>
            </a:r>
            <a:r>
              <a:rPr lang="en-US" sz="1200" b="1" dirty="0">
                <a:latin typeface="Times New Roman" pitchFamily="18" charset="0"/>
              </a:rPr>
              <a:t>IV</a:t>
            </a:r>
            <a:r>
              <a:rPr lang="ru-RU" sz="1200" b="1" dirty="0">
                <a:latin typeface="Times New Roman" pitchFamily="18" charset="0"/>
              </a:rPr>
              <a:t> республиканской научно-практической конференции учащихся 5-8 классов «Ломоносовские чтения», 2013 год 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                                                  Достижения учащихся:</a:t>
            </a:r>
          </a:p>
          <a:p>
            <a:pPr>
              <a:spcBef>
                <a:spcPct val="50000"/>
              </a:spcBef>
            </a:pPr>
            <a:r>
              <a:rPr lang="ru-RU" sz="1200" b="1" dirty="0">
                <a:latin typeface="Times New Roman" pitchFamily="18" charset="0"/>
              </a:rPr>
              <a:t>1.Дипломы2 степени оргкомитета Международного конкурса «Английский  в школе»</a:t>
            </a:r>
          </a:p>
          <a:p>
            <a:r>
              <a:rPr lang="ru-RU" sz="1200" b="1" dirty="0">
                <a:latin typeface="Times New Roman" pitchFamily="18" charset="0"/>
              </a:rPr>
              <a:t>2. Дипломы лауреатов центра лингвистических инициатив ОМГПУ, 2013 год</a:t>
            </a:r>
          </a:p>
          <a:p>
            <a:r>
              <a:rPr lang="ru-RU" sz="1200" b="1" dirty="0">
                <a:latin typeface="Times New Roman" pitchFamily="18" charset="0"/>
              </a:rPr>
              <a:t>3.Сертификат участника </a:t>
            </a:r>
            <a:r>
              <a:rPr lang="en-US" sz="1200" b="1" dirty="0">
                <a:latin typeface="Times New Roman" pitchFamily="18" charset="0"/>
              </a:rPr>
              <a:t>IV</a:t>
            </a:r>
            <a:r>
              <a:rPr lang="ru-RU" sz="1200" b="1" dirty="0">
                <a:latin typeface="Times New Roman" pitchFamily="18" charset="0"/>
              </a:rPr>
              <a:t> республиканской научно-практической конференции учащихся 5-8 классов «Ломоносовские чтения», 2013 год </a:t>
            </a:r>
          </a:p>
          <a:p>
            <a:endParaRPr lang="ru-RU" sz="1200" b="1" dirty="0">
              <a:latin typeface="Times New Roman" pitchFamily="18" charset="0"/>
            </a:endParaRPr>
          </a:p>
          <a:p>
            <a:r>
              <a:rPr lang="ru-RU" sz="1200" b="1" dirty="0">
                <a:latin typeface="Times New Roman" pitchFamily="18" charset="0"/>
              </a:rPr>
              <a:t>                                                        Рекомендации: </a:t>
            </a:r>
          </a:p>
          <a:p>
            <a:r>
              <a:rPr lang="en-US" sz="1200" b="1" dirty="0">
                <a:latin typeface="Times New Roman" pitchFamily="18" charset="0"/>
              </a:rPr>
              <a:t>1. </a:t>
            </a:r>
            <a:r>
              <a:rPr lang="ru-RU" sz="1200" b="1" dirty="0">
                <a:latin typeface="Times New Roman" pitchFamily="18" charset="0"/>
              </a:rPr>
              <a:t>-провести обсуждение результатов экспертной оценки и самооценки с целью повышения уровня самооценки по компетентностям в области личностных качеств, обеспечения информационной основы деятельности в области мотивации учебной деятельности</a:t>
            </a:r>
          </a:p>
          <a:p>
            <a:r>
              <a:rPr lang="en-US" sz="1200" b="1" dirty="0">
                <a:latin typeface="Times New Roman" pitchFamily="18" charset="0"/>
              </a:rPr>
              <a:t>2 .</a:t>
            </a:r>
            <a:r>
              <a:rPr lang="ru-RU" sz="1200" b="1" dirty="0">
                <a:latin typeface="Times New Roman" pitchFamily="18" charset="0"/>
              </a:rPr>
              <a:t>- повысить компетентность в области постановки целей и задач педагогической деятельности 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:\диплом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429000"/>
            <a:ext cx="867773" cy="1227417"/>
          </a:xfrm>
          <a:prstGeom prst="rect">
            <a:avLst/>
          </a:prstGeom>
          <a:noFill/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140968"/>
            <a:ext cx="892975" cy="1262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WordArt 11" descr="Бумажный пакет"/>
          <p:cNvSpPr>
            <a:spLocks noChangeArrowheads="1" noChangeShapeType="1" noTextEdit="1"/>
          </p:cNvSpPr>
          <p:nvPr/>
        </p:nvSpPr>
        <p:spPr bwMode="auto">
          <a:xfrm>
            <a:off x="1643063" y="214313"/>
            <a:ext cx="6530975" cy="809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i="1" kern="10" dirty="0">
              <a:ln w="9525">
                <a:solidFill>
                  <a:srgbClr val="008000"/>
                </a:solidFill>
                <a:round/>
                <a:headEnd/>
                <a:tailEnd/>
              </a:ln>
              <a:blipFill dpi="0" rotWithShape="0">
                <a:blip r:embed="rId5"/>
                <a:srcRect/>
                <a:tile tx="0" ty="0" sx="100000" sy="100000" flip="none" algn="tl"/>
              </a:blipFill>
              <a:effectLst>
                <a:outerShdw dist="563972" dir="14049741" sx="125000" sy="125000" algn="tl" rotWithShape="0">
                  <a:srgbClr val="C7DFD3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564904"/>
            <a:ext cx="936104" cy="13267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Прямоугольник 17"/>
          <p:cNvSpPr/>
          <p:nvPr/>
        </p:nvSpPr>
        <p:spPr>
          <a:xfrm>
            <a:off x="0" y="6858000"/>
            <a:ext cx="1835696" cy="400110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555776" y="260648"/>
            <a:ext cx="6588224" cy="412420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Хрисанова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Миляуша</a:t>
            </a:r>
            <a:r>
              <a:rPr lang="ru-RU" sz="2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Шамиловна</a:t>
            </a:r>
            <a:endParaRPr lang="ru-RU" sz="20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МБОУ «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Ципьинская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СОШ»</a:t>
            </a:r>
          </a:p>
          <a:p>
            <a:pPr algn="ctr"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Стаж работы по предмету  -  7 лет</a:t>
            </a:r>
          </a:p>
          <a:p>
            <a:pPr>
              <a:defRPr/>
            </a:pPr>
            <a:endParaRPr lang="ru-RU" sz="9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Тестирование ( ЕГЭ )    – 79 баллов                  </a:t>
            </a:r>
          </a:p>
          <a:p>
            <a:pPr>
              <a:defRPr/>
            </a:pPr>
            <a:endParaRPr lang="ru-RU" sz="900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Оценка эксперта   – 4,06 балла</a:t>
            </a:r>
          </a:p>
          <a:p>
            <a:pPr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 smtClean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9430" y="4964083"/>
            <a:ext cx="26161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b="1" spc="50" dirty="0" smtClean="0">
                <a:ln w="11430"/>
                <a:gradFill>
                  <a:gsLst>
                    <a:gs pos="25000">
                      <a:srgbClr val="333399">
                        <a:satMod val="155000"/>
                      </a:srgbClr>
                    </a:gs>
                    <a:gs pos="100000">
                      <a:srgbClr val="333399">
                        <a:shade val="45000"/>
                        <a:satMod val="165000"/>
                      </a:srgb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dirty="0"/>
          </a:p>
        </p:txBody>
      </p:sp>
      <p:pic>
        <p:nvPicPr>
          <p:cNvPr id="40962" name="Picture 2" descr="C:\Users\Андрей\Desktop\т 63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1520" y="260648"/>
            <a:ext cx="1800199" cy="2057478"/>
          </a:xfrm>
          <a:prstGeom prst="rect">
            <a:avLst/>
          </a:prstGeom>
          <a:noFill/>
        </p:spPr>
      </p:pic>
      <p:sp>
        <p:nvSpPr>
          <p:cNvPr id="15" name="TextBox 14"/>
          <p:cNvSpPr txBox="1"/>
          <p:nvPr/>
        </p:nvSpPr>
        <p:spPr>
          <a:xfrm>
            <a:off x="1331640" y="2564904"/>
            <a:ext cx="52071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Победитель в номинации «Молодой учитель»,  районный этап конкурса «Учитель года», 2009 год</a:t>
            </a:r>
          </a:p>
          <a:p>
            <a:r>
              <a:rPr lang="ru-RU" sz="1600" dirty="0"/>
              <a:t> </a:t>
            </a:r>
            <a:r>
              <a:rPr lang="ru-RU" sz="1600" dirty="0" smtClean="0"/>
              <a:t>       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691680" y="350100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>
              <a:solidFill>
                <a:schemeClr val="accent3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67744" y="3230490"/>
            <a:ext cx="610109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dirty="0" smtClean="0">
                <a:solidFill>
                  <a:schemeClr val="accent3">
                    <a:lumMod val="75000"/>
                  </a:schemeClr>
                </a:solidFill>
              </a:rPr>
              <a:t> 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Благодарственное письмо газеты « Первое сентября» за подготовку лауреата всероссийского конкурса сочинений «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East or West – Home is best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» , 2009 год               </a:t>
            </a:r>
            <a:endParaRPr lang="ru-RU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627784" y="4149080"/>
            <a:ext cx="66447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schemeClr val="accent3">
                    <a:lumMod val="75000"/>
                  </a:schemeClr>
                </a:solidFill>
              </a:rPr>
              <a:t>Камаева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 Диана – 3 место во всероссийском конкурсе сочинений</a:t>
            </a:r>
          </a:p>
          <a:p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 на английском языке « </a:t>
            </a:r>
            <a:r>
              <a:rPr lang="en-US" sz="1400" dirty="0" smtClean="0">
                <a:solidFill>
                  <a:schemeClr val="accent3">
                    <a:lumMod val="75000"/>
                  </a:schemeClr>
                </a:solidFill>
              </a:rPr>
              <a:t>Better life in Motherland</a:t>
            </a:r>
            <a:r>
              <a:rPr lang="ru-RU" sz="1400" dirty="0" smtClean="0">
                <a:solidFill>
                  <a:schemeClr val="accent3">
                    <a:lumMod val="75000"/>
                  </a:schemeClr>
                </a:solidFill>
              </a:rPr>
              <a:t>», 2013 год</a:t>
            </a:r>
            <a:endParaRPr lang="ru-RU" sz="1400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 rot="10800000" flipV="1">
            <a:off x="395535" y="4403481"/>
            <a:ext cx="8534182" cy="29084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en-US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600" b="1" dirty="0" smtClean="0">
                <a:solidFill>
                  <a:schemeClr val="accent2">
                    <a:lumMod val="75000"/>
                  </a:schemeClr>
                </a:solidFill>
              </a:rPr>
              <a:t>Рекомендации:</a:t>
            </a:r>
            <a:endParaRPr lang="en-US" sz="16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1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1.</a:t>
            </a:r>
            <a:r>
              <a:rPr lang="ru-RU" sz="1400" dirty="0" smtClean="0"/>
              <a:t> провести обсуждение результатов экспертной оценки и самооценки с целью повышения уровня самооценки по компетентности в области мотивации учебной деятельности, в области разработки программы деятельности и принятия педагогических решений;</a:t>
            </a:r>
          </a:p>
          <a:p>
            <a:endParaRPr lang="ru-RU" sz="1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ru-RU" sz="1400" b="1" dirty="0" smtClean="0">
                <a:solidFill>
                  <a:schemeClr val="accent2">
                    <a:lumMod val="75000"/>
                  </a:schemeClr>
                </a:solidFill>
              </a:rPr>
              <a:t>2.</a:t>
            </a:r>
            <a:r>
              <a:rPr lang="ru-RU" sz="1400" dirty="0" smtClean="0"/>
              <a:t> повысить компетентность в области обеспечения информационной основы деятельности.</a:t>
            </a:r>
            <a:r>
              <a:rPr lang="ru-RU" sz="1400" b="1" dirty="0" smtClean="0"/>
              <a:t> </a:t>
            </a:r>
            <a:endParaRPr lang="ru-RU" sz="1400" dirty="0" smtClean="0"/>
          </a:p>
          <a:p>
            <a:endParaRPr lang="ru-RU" sz="14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b="1" dirty="0" smtClean="0">
              <a:solidFill>
                <a:schemeClr val="accent2">
                  <a:lumMod val="75000"/>
                </a:schemeClr>
              </a:solidFill>
            </a:endParaRPr>
          </a:p>
          <a:p>
            <a:endParaRPr lang="ru-RU" sz="20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25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" presetClass="entr" presetSubtype="16" fill="hold" grpId="0" nodeType="afterEffect" nodePh="1">
                                  <p:stCondLst>
                                    <p:cond delay="1500"/>
                                  </p:stCondLst>
                                  <p:endCondLst>
                                    <p:cond evt="begin" delay="0">
                                      <p:tn val="11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Box 3"/>
          <p:cNvSpPr txBox="1">
            <a:spLocks noChangeArrowheads="1"/>
          </p:cNvSpPr>
          <p:nvPr/>
        </p:nvSpPr>
        <p:spPr bwMode="auto">
          <a:xfrm>
            <a:off x="2700338" y="333375"/>
            <a:ext cx="60483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Хусаинова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Миляуша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Саматовна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>
              <a:defRPr/>
            </a:pP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b="1" dirty="0" err="1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Пижмаринская</a:t>
            </a:r>
            <a:r>
              <a:rPr lang="ru-RU" b="1" dirty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ООШ»</a:t>
            </a:r>
            <a:endParaRPr lang="en-US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Стаж работы по предмету  -  </a:t>
            </a:r>
            <a:r>
              <a:rPr lang="en-US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года</a:t>
            </a:r>
          </a:p>
          <a:p>
            <a:pPr>
              <a:defRPr/>
            </a:pPr>
            <a:endParaRPr lang="ru-RU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Тестирование ( ЕГЭ )    – 73 балла                  </a:t>
            </a:r>
          </a:p>
          <a:p>
            <a:pPr>
              <a:defRPr/>
            </a:pPr>
            <a:endParaRPr lang="ru-RU" sz="9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>
              <a:defRPr/>
            </a:pPr>
            <a:r>
              <a:rPr lang="ru-RU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Оценка эксперта   – 4,07 балла</a:t>
            </a:r>
          </a:p>
          <a:p>
            <a:pPr>
              <a:defRPr/>
            </a:pP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endParaRPr lang="ru-RU" dirty="0"/>
          </a:p>
        </p:txBody>
      </p:sp>
      <p:pic>
        <p:nvPicPr>
          <p:cNvPr id="6147" name="Picture 2" descr="C:\Users\Гость\Desktop\TEACHER\КОНКУРСЫ\2156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60388" y="188913"/>
            <a:ext cx="1924050" cy="237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252413" y="2409825"/>
            <a:ext cx="8856662" cy="50784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Достижения: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Грамота призера Межрегиональной викторины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“Welcome to English Monarchs”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Авхадшина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Гулия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2013 г.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победителя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степени Международной олимпиады по страноведению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“Winnie the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ooh”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Замилева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Гульназ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2012 г. 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победителя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II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степени Международной олимпиады по методике преподавания английского языка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“English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Onliner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” –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Хусаинова М.С., 2013 г.</a:t>
            </a:r>
          </a:p>
          <a:p>
            <a:pPr marL="285750" indent="-285750">
              <a:buFont typeface="Wingdings" pitchFamily="2" charset="2"/>
              <a:buChar char="v"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Диплом победителя 3 степени Международного конкурса методических разработок 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“St. George Ribbon”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- Хусаинова М.С.,  2013 г.</a:t>
            </a:r>
          </a:p>
          <a:p>
            <a:pPr algn="ctr">
              <a:defRPr/>
            </a:pPr>
            <a:r>
              <a:rPr lang="ru-RU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Рекомендации: 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ru-RU" dirty="0" smtClean="0"/>
              <a:t> --провести обсуждение результатов экспертной оценки и самооценки с целью повышения уровня самооценки по компетентностям в области личностных качеств, в области организации учебной деятельности;</a:t>
            </a: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dirty="0" smtClean="0"/>
              <a:t>- повысить компетентность в области разработки программы деятельности и принятия педагогических решений; в области мотивации </a:t>
            </a:r>
            <a:r>
              <a:rPr lang="ru-RU" b="1" dirty="0" smtClean="0"/>
              <a:t> </a:t>
            </a:r>
            <a:r>
              <a:rPr lang="ru-RU" dirty="0" smtClean="0"/>
              <a:t>учебной деятельности.</a:t>
            </a:r>
          </a:p>
          <a:p>
            <a:pPr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defRPr/>
            </a:pPr>
            <a:endParaRPr lang="ru-RU" dirty="0" smtClean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0" name="Picture 4" descr="vby vb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2116138" cy="2924175"/>
          </a:xfrm>
          <a:prstGeom prst="rect">
            <a:avLst/>
          </a:prstGeom>
          <a:noFill/>
          <a:ln w="25400">
            <a:solidFill>
              <a:srgbClr val="00FFFF"/>
            </a:solidFill>
            <a:miter lim="800000"/>
            <a:headEnd/>
            <a:tailEnd/>
          </a:ln>
        </p:spPr>
      </p:pic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124075" y="0"/>
            <a:ext cx="5087938" cy="170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ru-RU" sz="2600" b="1" i="1">
                <a:solidFill>
                  <a:srgbClr val="CC0000"/>
                </a:solidFill>
                <a:latin typeface="Times New Roman" pitchFamily="18" charset="0"/>
              </a:rPr>
              <a:t>Аюпова Гульназ Саубановна</a:t>
            </a:r>
          </a:p>
          <a:p>
            <a:pPr algn="ctr"/>
            <a:r>
              <a:rPr lang="ru-RU"/>
              <a:t> </a:t>
            </a:r>
            <a:r>
              <a:rPr lang="ru-RU" sz="2000" b="1">
                <a:solidFill>
                  <a:srgbClr val="990099"/>
                </a:solidFill>
                <a:latin typeface="Times New Roman" pitchFamily="18" charset="0"/>
              </a:rPr>
              <a:t>МБОУ «Карадуванская СОШ»</a:t>
            </a:r>
          </a:p>
          <a:p>
            <a:pPr algn="ctr"/>
            <a:r>
              <a:rPr lang="ru-RU" sz="2000" b="1">
                <a:solidFill>
                  <a:srgbClr val="990099"/>
                </a:solidFill>
                <a:latin typeface="Times New Roman" pitchFamily="18" charset="0"/>
              </a:rPr>
              <a:t> Стаж работы по предмету - 10 лет</a:t>
            </a:r>
          </a:p>
          <a:p>
            <a:pPr algn="ctr"/>
            <a:r>
              <a:rPr lang="ru-RU" sz="2000" b="1">
                <a:solidFill>
                  <a:srgbClr val="990099"/>
                </a:solidFill>
                <a:latin typeface="Times New Roman" pitchFamily="18" charset="0"/>
              </a:rPr>
              <a:t>Тестирование (ЕГЭ) - 83 балла</a:t>
            </a:r>
          </a:p>
          <a:p>
            <a:pPr algn="ctr"/>
            <a:r>
              <a:rPr lang="ru-RU" sz="2000" b="1">
                <a:solidFill>
                  <a:srgbClr val="990099"/>
                </a:solidFill>
                <a:latin typeface="Times New Roman" pitchFamily="18" charset="0"/>
              </a:rPr>
              <a:t>Оценка эксперта  - 4,63  баллов</a:t>
            </a:r>
          </a:p>
        </p:txBody>
      </p:sp>
      <p:pic>
        <p:nvPicPr>
          <p:cNvPr id="34822" name="Picture 6" descr="D01A7E0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219950" y="188913"/>
            <a:ext cx="1924050" cy="2819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23" name="Text Box 7"/>
          <p:cNvSpPr txBox="1">
            <a:spLocks noChangeArrowheads="1"/>
          </p:cNvSpPr>
          <p:nvPr/>
        </p:nvSpPr>
        <p:spPr bwMode="auto">
          <a:xfrm>
            <a:off x="2339975" y="1773238"/>
            <a:ext cx="4440238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8000"/>
                </a:solidFill>
              </a:rPr>
              <a:t>1. Авторская программа внеурочной </a:t>
            </a:r>
          </a:p>
          <a:p>
            <a:r>
              <a:rPr lang="ru-RU" b="1">
                <a:solidFill>
                  <a:srgbClr val="008000"/>
                </a:solidFill>
              </a:rPr>
              <a:t>деятельности  "Английский с </a:t>
            </a:r>
          </a:p>
          <a:p>
            <a:r>
              <a:rPr lang="ru-RU" b="1">
                <a:solidFill>
                  <a:srgbClr val="008000"/>
                </a:solidFill>
              </a:rPr>
              <a:t>удовольствием" для 1 класса.</a:t>
            </a:r>
          </a:p>
          <a:p>
            <a:endParaRPr lang="ru-RU">
              <a:solidFill>
                <a:srgbClr val="008000"/>
              </a:solidFill>
            </a:endParaRPr>
          </a:p>
        </p:txBody>
      </p:sp>
      <p:sp>
        <p:nvSpPr>
          <p:cNvPr id="34824" name="Text Box 8"/>
          <p:cNvSpPr txBox="1">
            <a:spLocks noChangeArrowheads="1"/>
          </p:cNvSpPr>
          <p:nvPr/>
        </p:nvSpPr>
        <p:spPr bwMode="auto">
          <a:xfrm>
            <a:off x="0" y="2997200"/>
            <a:ext cx="8783638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b="1">
                <a:solidFill>
                  <a:srgbClr val="008000"/>
                </a:solidFill>
              </a:rPr>
              <a:t>2. Разработка урока английского языка на тему «Обучение английскому </a:t>
            </a:r>
          </a:p>
          <a:p>
            <a:r>
              <a:rPr lang="ru-RU" b="1">
                <a:solidFill>
                  <a:srgbClr val="008000"/>
                </a:solidFill>
              </a:rPr>
              <a:t>языку учащихся татар», 2012г. в методическом пособии «Методика</a:t>
            </a:r>
          </a:p>
          <a:p>
            <a:r>
              <a:rPr lang="ru-RU" b="1">
                <a:solidFill>
                  <a:srgbClr val="008000"/>
                </a:solidFill>
              </a:rPr>
              <a:t> преподавания языковых дисциплин в поликультурном образовательном </a:t>
            </a:r>
          </a:p>
          <a:p>
            <a:r>
              <a:rPr lang="ru-RU" b="1">
                <a:solidFill>
                  <a:srgbClr val="008000"/>
                </a:solidFill>
              </a:rPr>
              <a:t>пространстве в условиях перехода на ФГОС и ФГТ»</a:t>
            </a:r>
          </a:p>
          <a:p>
            <a:endParaRPr lang="ru-RU">
              <a:solidFill>
                <a:srgbClr val="008000"/>
              </a:solidFill>
            </a:endParaRPr>
          </a:p>
        </p:txBody>
      </p:sp>
      <p:sp>
        <p:nvSpPr>
          <p:cNvPr id="34825" name="Text Box 9"/>
          <p:cNvSpPr txBox="1">
            <a:spLocks noChangeArrowheads="1"/>
          </p:cNvSpPr>
          <p:nvPr/>
        </p:nvSpPr>
        <p:spPr bwMode="auto">
          <a:xfrm>
            <a:off x="0" y="4019550"/>
            <a:ext cx="9545638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endParaRPr lang="ru-RU" b="1" dirty="0">
              <a:solidFill>
                <a:srgbClr val="FF0000"/>
              </a:solidFill>
            </a:endParaRPr>
          </a:p>
          <a:p>
            <a:r>
              <a:rPr lang="ru-RU" b="1" dirty="0">
                <a:solidFill>
                  <a:srgbClr val="008000"/>
                </a:solidFill>
              </a:rPr>
              <a:t>3.Благодарственное письмо КГТУ за подготовку призера </a:t>
            </a:r>
          </a:p>
          <a:p>
            <a:r>
              <a:rPr lang="ru-RU" b="1" dirty="0">
                <a:solidFill>
                  <a:srgbClr val="008000"/>
                </a:solidFill>
              </a:rPr>
              <a:t>   к творческому конкурсу «Вперед в прошлое», 2010г.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Благодарственное письмо КФУ за подготовку участника II Республиканского </a:t>
            </a:r>
          </a:p>
          <a:p>
            <a:r>
              <a:rPr lang="ru-RU" b="1" dirty="0">
                <a:solidFill>
                  <a:srgbClr val="008000"/>
                </a:solidFill>
              </a:rPr>
              <a:t>  фонетического конкурса английского языка «В гостиной профессора Хиггинса».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Благодарственное письмо КНИТУ за успешную подготовку участника</a:t>
            </a:r>
          </a:p>
          <a:p>
            <a:r>
              <a:rPr lang="ru-RU" b="1" dirty="0">
                <a:solidFill>
                  <a:srgbClr val="008000"/>
                </a:solidFill>
              </a:rPr>
              <a:t>  Республиканского конкурса письменного перевода, 2012г.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за организацию сверхпрограммного конкурса Альбус, </a:t>
            </a:r>
          </a:p>
          <a:p>
            <a:r>
              <a:rPr lang="ru-RU" b="1" dirty="0">
                <a:solidFill>
                  <a:srgbClr val="008000"/>
                </a:solidFill>
              </a:rPr>
              <a:t>  объявленного Институтом Развития Школьного Образования, 2012-2013г.</a:t>
            </a:r>
            <a:r>
              <a:rPr lang="ru-RU" dirty="0">
                <a:solidFill>
                  <a:srgbClr val="008000"/>
                </a:solidFill>
              </a:rPr>
              <a:t> </a:t>
            </a:r>
          </a:p>
          <a:p>
            <a:endParaRPr lang="ru-RU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4" name="Text Box 4"/>
          <p:cNvSpPr txBox="1">
            <a:spLocks noChangeArrowheads="1"/>
          </p:cNvSpPr>
          <p:nvPr/>
        </p:nvSpPr>
        <p:spPr bwMode="auto">
          <a:xfrm>
            <a:off x="0" y="333375"/>
            <a:ext cx="9205913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за организацию сверхпрограммной общероссийской предметной </a:t>
            </a:r>
          </a:p>
          <a:p>
            <a:r>
              <a:rPr lang="ru-RU" b="1" dirty="0">
                <a:solidFill>
                  <a:srgbClr val="008000"/>
                </a:solidFill>
              </a:rPr>
              <a:t>  олимпиады Олимпус Зимняя сессия, 2013г.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«Учитель цифрового века» за активное применение в работе </a:t>
            </a:r>
          </a:p>
          <a:p>
            <a:r>
              <a:rPr lang="ru-RU" b="1" dirty="0">
                <a:solidFill>
                  <a:srgbClr val="008000"/>
                </a:solidFill>
              </a:rPr>
              <a:t>  современных информационных технологий эффективное использование </a:t>
            </a:r>
          </a:p>
          <a:p>
            <a:r>
              <a:rPr lang="ru-RU" b="1" dirty="0">
                <a:solidFill>
                  <a:srgbClr val="008000"/>
                </a:solidFill>
              </a:rPr>
              <a:t>  цифровых предметно- методических материалов, представленных в рамках </a:t>
            </a:r>
          </a:p>
          <a:p>
            <a:r>
              <a:rPr lang="ru-RU" b="1" dirty="0">
                <a:solidFill>
                  <a:srgbClr val="008000"/>
                </a:solidFill>
              </a:rPr>
              <a:t>  проекта, 2012-13 учебный год</a:t>
            </a:r>
            <a:endParaRPr lang="en-US" b="1" dirty="0">
              <a:solidFill>
                <a:srgbClr val="008000"/>
              </a:solidFill>
            </a:endParaRP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</a:t>
            </a:r>
            <a:r>
              <a:rPr lang="en-US" b="1" dirty="0">
                <a:solidFill>
                  <a:srgbClr val="008000"/>
                </a:solidFill>
              </a:rPr>
              <a:t>EF TEACHER TRAINING CERTIFICATE at EF International School of English, </a:t>
            </a:r>
            <a:endParaRPr lang="ru-RU" b="1" dirty="0">
              <a:solidFill>
                <a:srgbClr val="008000"/>
              </a:solidFill>
            </a:endParaRPr>
          </a:p>
          <a:p>
            <a:r>
              <a:rPr lang="ru-RU" b="1" dirty="0">
                <a:solidFill>
                  <a:srgbClr val="008000"/>
                </a:solidFill>
              </a:rPr>
              <a:t>  </a:t>
            </a:r>
            <a:r>
              <a:rPr lang="en-US" b="1" dirty="0">
                <a:solidFill>
                  <a:srgbClr val="008000"/>
                </a:solidFill>
              </a:rPr>
              <a:t>Manchester, England,2012</a:t>
            </a:r>
            <a:r>
              <a:rPr lang="ru-RU" b="1" dirty="0">
                <a:solidFill>
                  <a:srgbClr val="008000"/>
                </a:solidFill>
              </a:rPr>
              <a:t>г</a:t>
            </a:r>
            <a:r>
              <a:rPr lang="en-US" b="1" dirty="0">
                <a:solidFill>
                  <a:srgbClr val="008000"/>
                </a:solidFill>
              </a:rPr>
              <a:t>. </a:t>
            </a:r>
            <a:endParaRPr lang="ru-RU" b="1" dirty="0">
              <a:solidFill>
                <a:srgbClr val="008000"/>
              </a:solidFill>
            </a:endParaRP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Благодарственное письмо РОО участника конкурса «Учитель года», 2009г.,</a:t>
            </a:r>
          </a:p>
          <a:p>
            <a:r>
              <a:rPr lang="ru-RU" b="1" dirty="0">
                <a:solidFill>
                  <a:srgbClr val="CC0000"/>
                </a:solidFill>
              </a:rPr>
              <a:t>4.  Обладатель гранта «Алгарыш», 2012 г.</a:t>
            </a:r>
          </a:p>
          <a:p>
            <a:endParaRPr lang="ru-RU" dirty="0">
              <a:solidFill>
                <a:srgbClr val="CC0000"/>
              </a:solidFill>
            </a:endParaRPr>
          </a:p>
        </p:txBody>
      </p:sp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0" y="3141663"/>
            <a:ext cx="8221546" cy="31393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ru-RU" b="1" dirty="0">
                <a:solidFill>
                  <a:srgbClr val="008000"/>
                </a:solidFill>
              </a:rPr>
              <a:t> </a:t>
            </a:r>
            <a:r>
              <a:rPr lang="ru-RU" b="1" dirty="0" smtClean="0">
                <a:solidFill>
                  <a:srgbClr val="008000"/>
                </a:solidFill>
              </a:rPr>
              <a:t>Сертификат </a:t>
            </a:r>
            <a:r>
              <a:rPr lang="ru-RU" b="1" dirty="0">
                <a:solidFill>
                  <a:srgbClr val="008000"/>
                </a:solidFill>
              </a:rPr>
              <a:t>тестирования на знание английского языка «EF </a:t>
            </a:r>
            <a:r>
              <a:rPr lang="ru-RU" b="1" dirty="0" err="1">
                <a:solidFill>
                  <a:srgbClr val="008000"/>
                </a:solidFill>
              </a:rPr>
              <a:t>Global</a:t>
            </a:r>
            <a:r>
              <a:rPr lang="ru-RU" b="1" dirty="0">
                <a:solidFill>
                  <a:srgbClr val="008000"/>
                </a:solidFill>
              </a:rPr>
              <a:t> </a:t>
            </a:r>
          </a:p>
          <a:p>
            <a:r>
              <a:rPr lang="ru-RU" b="1" dirty="0">
                <a:solidFill>
                  <a:srgbClr val="008000"/>
                </a:solidFill>
              </a:rPr>
              <a:t>   English Challenge»,2012г.;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Сертификат участника II Республиканского  фонетического конкурса знатоков </a:t>
            </a:r>
          </a:p>
          <a:p>
            <a:r>
              <a:rPr lang="ru-RU" b="1" dirty="0">
                <a:solidFill>
                  <a:srgbClr val="008000"/>
                </a:solidFill>
              </a:rPr>
              <a:t>  английского языка «WELCOME TO PROFESSOR HIGGINS’ LOUNGE!», 2012г.;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международного конкурса сочинений на английском языке на тему </a:t>
            </a:r>
          </a:p>
          <a:p>
            <a:r>
              <a:rPr lang="ru-RU" b="1" dirty="0">
                <a:solidFill>
                  <a:srgbClr val="008000"/>
                </a:solidFill>
              </a:rPr>
              <a:t>  «The future of Olympic Games», проведенного EF Education First,2012г.;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Сертификат конкурса  письменного перевода среди школьников РТ КНИТУ.,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</a:t>
            </a:r>
            <a:r>
              <a:rPr lang="en-US" b="1" dirty="0">
                <a:solidFill>
                  <a:srgbClr val="008000"/>
                </a:solidFill>
              </a:rPr>
              <a:t>III</a:t>
            </a:r>
            <a:r>
              <a:rPr lang="ru-RU" b="1" dirty="0">
                <a:solidFill>
                  <a:srgbClr val="008000"/>
                </a:solidFill>
              </a:rPr>
              <a:t> степени конкурса  творческих работ «Вперед в прошлое - 2010»;</a:t>
            </a:r>
          </a:p>
          <a:p>
            <a:pPr>
              <a:buFontTx/>
              <a:buChar char="•"/>
            </a:pPr>
            <a:r>
              <a:rPr lang="ru-RU" b="1" dirty="0">
                <a:solidFill>
                  <a:srgbClr val="008000"/>
                </a:solidFill>
              </a:rPr>
              <a:t> Диплом участника предметного  конкурса «Альбус» и «Олимпус» по </a:t>
            </a:r>
          </a:p>
          <a:p>
            <a:r>
              <a:rPr lang="ru-RU" b="1" dirty="0">
                <a:solidFill>
                  <a:srgbClr val="008000"/>
                </a:solidFill>
              </a:rPr>
              <a:t>  английскому языку,2013г.;</a:t>
            </a:r>
          </a:p>
          <a:p>
            <a:endParaRPr lang="ru-RU" dirty="0">
              <a:solidFill>
                <a:srgbClr val="008000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0" y="333375"/>
            <a:ext cx="9131667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marL="342900" indent="-342900"/>
            <a:endParaRPr lang="ru-RU" sz="2000" b="1" dirty="0">
              <a:solidFill>
                <a:srgbClr val="000099"/>
              </a:solidFill>
            </a:endParaRPr>
          </a:p>
          <a:p>
            <a:pPr marL="342900" indent="-342900"/>
            <a:endParaRPr lang="ru-RU" sz="2000" b="1" dirty="0">
              <a:solidFill>
                <a:srgbClr val="000099"/>
              </a:solidFill>
            </a:endParaRP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Экспертное заключение: 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1. </a:t>
            </a:r>
            <a:r>
              <a:rPr lang="ru-RU" sz="2000" b="1" dirty="0" smtClean="0">
                <a:solidFill>
                  <a:srgbClr val="000099"/>
                </a:solidFill>
              </a:rPr>
              <a:t>Провести </a:t>
            </a:r>
            <a:r>
              <a:rPr lang="ru-RU" sz="2000" b="1" dirty="0">
                <a:solidFill>
                  <a:srgbClr val="000099"/>
                </a:solidFill>
              </a:rPr>
              <a:t>обсуждение результатов экспертной оценки и 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самооценки с целью повышения уровня самооценки по 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компетентностям в области личностных качеств, в области 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организации учебной деятельности;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2. </a:t>
            </a:r>
            <a:r>
              <a:rPr lang="ru-RU" sz="2000" b="1" dirty="0" smtClean="0">
                <a:solidFill>
                  <a:srgbClr val="000099"/>
                </a:solidFill>
              </a:rPr>
              <a:t>Повысить </a:t>
            </a:r>
            <a:r>
              <a:rPr lang="ru-RU" sz="2000" b="1" dirty="0">
                <a:solidFill>
                  <a:srgbClr val="000099"/>
                </a:solidFill>
              </a:rPr>
              <a:t>компетентность в области обеспечения информационной </a:t>
            </a:r>
          </a:p>
          <a:p>
            <a:pPr marL="342900" indent="-342900"/>
            <a:r>
              <a:rPr lang="ru-RU" sz="2000" b="1" dirty="0">
                <a:solidFill>
                  <a:srgbClr val="000099"/>
                </a:solidFill>
              </a:rPr>
              <a:t>основы деятельности, </a:t>
            </a:r>
            <a:r>
              <a:rPr lang="ru-RU" sz="2000" b="1" dirty="0" smtClean="0">
                <a:solidFill>
                  <a:srgbClr val="000099"/>
                </a:solidFill>
              </a:rPr>
              <a:t>деятельности</a:t>
            </a:r>
            <a:r>
              <a:rPr lang="ru-RU" sz="2000" b="1" dirty="0">
                <a:solidFill>
                  <a:srgbClr val="000099"/>
                </a:solidFill>
              </a:rPr>
              <a:t>, в области мотивации учебной деятельности.</a:t>
            </a: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91880" y="620688"/>
            <a:ext cx="5040560" cy="2952329"/>
          </a:xfrm>
        </p:spPr>
        <p:txBody>
          <a:bodyPr>
            <a:normAutofit fontScale="25000" lnSpcReduction="20000"/>
          </a:bodyPr>
          <a:lstStyle/>
          <a:p>
            <a:pPr>
              <a:lnSpc>
                <a:spcPct val="80000"/>
              </a:lnSpc>
            </a:pPr>
            <a:r>
              <a:rPr lang="ru-RU" sz="1600" b="1" dirty="0" smtClean="0">
                <a:solidFill>
                  <a:schemeClr val="accent2"/>
                </a:solidFill>
              </a:rPr>
              <a:t> </a:t>
            </a: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16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25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30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r>
              <a:rPr lang="ru-RU" sz="4300" b="1" dirty="0" smtClean="0">
                <a:solidFill>
                  <a:schemeClr val="accent2"/>
                </a:solidFill>
              </a:rPr>
              <a:t>    </a:t>
            </a: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endParaRPr lang="ru-RU" sz="43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5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Мукминова</a:t>
            </a:r>
            <a:r>
              <a:rPr lang="ru-RU" sz="5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Миляуша</a:t>
            </a:r>
            <a:r>
              <a:rPr lang="ru-RU" sz="5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600" b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Гильфановна</a:t>
            </a:r>
            <a:r>
              <a:rPr lang="ru-RU" sz="56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80000"/>
              </a:lnSpc>
            </a:pPr>
            <a:endParaRPr lang="ru-RU" sz="5600" b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МБОУ «</a:t>
            </a:r>
            <a:r>
              <a:rPr lang="ru-RU" sz="5600" b="1" i="1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Балтасинская</a:t>
            </a: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гимназия»</a:t>
            </a:r>
          </a:p>
          <a:p>
            <a:pPr>
              <a:lnSpc>
                <a:spcPct val="80000"/>
              </a:lnSpc>
            </a:pPr>
            <a:endParaRPr lang="ru-RU" sz="56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Стаж работы: 11 лет.</a:t>
            </a:r>
          </a:p>
          <a:p>
            <a:pPr>
              <a:lnSpc>
                <a:spcPct val="80000"/>
              </a:lnSpc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Тестирование:84 балла</a:t>
            </a:r>
          </a:p>
          <a:p>
            <a:pPr>
              <a:lnSpc>
                <a:spcPct val="80000"/>
              </a:lnSpc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Оценка эксперта:4,85 баллов</a:t>
            </a:r>
          </a:p>
          <a:p>
            <a:pPr>
              <a:lnSpc>
                <a:spcPct val="80000"/>
              </a:lnSpc>
            </a:pPr>
            <a:endParaRPr lang="ru-RU" sz="5600" b="1" i="1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80000"/>
              </a:lnSpc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Тема инновационной работы: </a:t>
            </a:r>
          </a:p>
          <a:p>
            <a:pPr eaLnBrk="1" hangingPunct="1">
              <a:spcBef>
                <a:spcPct val="0"/>
              </a:spcBef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  «У человека всегда есть выбор» (технология кейс-стади</a:t>
            </a:r>
          </a:p>
          <a:p>
            <a:pPr eaLnBrk="1" hangingPunct="1">
              <a:spcBef>
                <a:spcPct val="0"/>
              </a:spcBef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   в    реализации УУД).</a:t>
            </a:r>
          </a:p>
          <a:p>
            <a:pPr eaLnBrk="1" hangingPunct="1">
              <a:spcBef>
                <a:spcPct val="0"/>
              </a:spcBef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Обладатель гранта «Алгарыш» для учителей английского </a:t>
            </a:r>
          </a:p>
          <a:p>
            <a:pPr eaLnBrk="1" hangingPunct="1">
              <a:spcBef>
                <a:spcPct val="0"/>
              </a:spcBef>
            </a:pPr>
            <a:r>
              <a:rPr lang="ru-RU" sz="5600" b="1" i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языка, 2009 год.</a:t>
            </a:r>
          </a:p>
          <a:p>
            <a:pPr algn="r">
              <a:lnSpc>
                <a:spcPct val="80000"/>
              </a:lnSpc>
            </a:pPr>
            <a:endParaRPr lang="ru-RU" sz="56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30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30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30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30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30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i="1" dirty="0" smtClean="0">
              <a:solidFill>
                <a:schemeClr val="accent2"/>
              </a:solidFill>
            </a:endParaRPr>
          </a:p>
          <a:p>
            <a:pPr algn="r">
              <a:lnSpc>
                <a:spcPct val="80000"/>
              </a:lnSpc>
            </a:pPr>
            <a:endParaRPr lang="ru-RU" sz="400" b="1" dirty="0" smtClean="0">
              <a:solidFill>
                <a:schemeClr val="accent2"/>
              </a:solidFill>
            </a:endParaRPr>
          </a:p>
        </p:txBody>
      </p:sp>
      <p:pic>
        <p:nvPicPr>
          <p:cNvPr id="2051" name="Picture 6" descr="миляш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32656"/>
            <a:ext cx="2090738" cy="2592388"/>
          </a:xfrm>
          <a:prstGeom prst="rect">
            <a:avLst/>
          </a:prstGeom>
          <a:noFill/>
          <a:ln w="57150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2052" name="Text Box 16"/>
          <p:cNvSpPr txBox="1">
            <a:spLocks noChangeArrowheads="1"/>
          </p:cNvSpPr>
          <p:nvPr/>
        </p:nvSpPr>
        <p:spPr bwMode="auto">
          <a:xfrm>
            <a:off x="179388" y="3213100"/>
            <a:ext cx="8642350" cy="349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ru-RU" sz="1400" b="1" i="1" dirty="0"/>
          </a:p>
          <a:p>
            <a:r>
              <a:rPr lang="ru-RU" sz="1400" b="1" i="1" dirty="0">
                <a:solidFill>
                  <a:schemeClr val="accent2"/>
                </a:solidFill>
              </a:rPr>
              <a:t>ДОСТИЖЕНИЯ УЧАЩИХСЯ:</a:t>
            </a:r>
          </a:p>
          <a:p>
            <a:r>
              <a:rPr lang="ru-RU" sz="1400" b="1" i="1" dirty="0">
                <a:solidFill>
                  <a:schemeClr val="accent2"/>
                </a:solidFill>
              </a:rPr>
              <a:t>2010г.- </a:t>
            </a:r>
            <a:r>
              <a:rPr lang="ru-RU" sz="1400" b="1" i="1" dirty="0" err="1">
                <a:solidFill>
                  <a:schemeClr val="accent2"/>
                </a:solidFill>
              </a:rPr>
              <a:t>Саляхов</a:t>
            </a:r>
            <a:r>
              <a:rPr lang="ru-RU" sz="1400" b="1" i="1" dirty="0">
                <a:solidFill>
                  <a:schemeClr val="accent2"/>
                </a:solidFill>
              </a:rPr>
              <a:t> </a:t>
            </a:r>
            <a:r>
              <a:rPr lang="ru-RU" sz="1400" b="1" i="1" dirty="0" err="1">
                <a:solidFill>
                  <a:schemeClr val="accent2"/>
                </a:solidFill>
              </a:rPr>
              <a:t>Ильяс</a:t>
            </a:r>
            <a:r>
              <a:rPr lang="ru-RU" sz="1400" b="1" i="1" dirty="0">
                <a:solidFill>
                  <a:schemeClr val="accent2"/>
                </a:solidFill>
              </a:rPr>
              <a:t>, </a:t>
            </a:r>
            <a:r>
              <a:rPr lang="ru-RU" sz="1400" b="1" i="1" dirty="0" err="1">
                <a:solidFill>
                  <a:schemeClr val="accent2"/>
                </a:solidFill>
              </a:rPr>
              <a:t>уч</a:t>
            </a:r>
            <a:r>
              <a:rPr lang="ru-RU" sz="1400" b="1" i="1" dirty="0">
                <a:solidFill>
                  <a:schemeClr val="accent2"/>
                </a:solidFill>
              </a:rPr>
              <a:t>. 10-го </a:t>
            </a:r>
            <a:r>
              <a:rPr lang="ru-RU" sz="1400" b="1" i="1" dirty="0" err="1">
                <a:solidFill>
                  <a:schemeClr val="accent2"/>
                </a:solidFill>
              </a:rPr>
              <a:t>кл</a:t>
            </a:r>
            <a:r>
              <a:rPr lang="ru-RU" sz="1400" b="1" i="1" dirty="0">
                <a:solidFill>
                  <a:schemeClr val="accent2"/>
                </a:solidFill>
              </a:rPr>
              <a:t>.. Призер финала республиканского конкурса”</a:t>
            </a:r>
            <a:r>
              <a:rPr lang="en-US" sz="1400" b="1" i="1" dirty="0">
                <a:solidFill>
                  <a:schemeClr val="accent2"/>
                </a:solidFill>
              </a:rPr>
              <a:t>We sing</a:t>
            </a:r>
            <a:r>
              <a:rPr lang="ru-RU" sz="1400" b="1" i="1" dirty="0">
                <a:solidFill>
                  <a:schemeClr val="accent2"/>
                </a:solidFill>
              </a:rPr>
              <a:t>  </a:t>
            </a:r>
            <a:r>
              <a:rPr lang="en-US" sz="1400" b="1" i="1" dirty="0">
                <a:solidFill>
                  <a:schemeClr val="accent2"/>
                </a:solidFill>
              </a:rPr>
              <a:t>and speak English</a:t>
            </a:r>
            <a:r>
              <a:rPr lang="ru-RU" sz="1400" b="1" i="1" dirty="0">
                <a:solidFill>
                  <a:schemeClr val="accent2"/>
                </a:solidFill>
              </a:rPr>
              <a:t>”</a:t>
            </a:r>
            <a:r>
              <a:rPr lang="tt-RU" sz="1400" b="1" i="1" dirty="0">
                <a:solidFill>
                  <a:schemeClr val="accent2"/>
                </a:solidFill>
              </a:rPr>
              <a:t>.</a:t>
            </a:r>
          </a:p>
          <a:p>
            <a:r>
              <a:rPr lang="tt-RU" sz="1400" b="1" i="1" dirty="0">
                <a:solidFill>
                  <a:schemeClr val="accent2"/>
                </a:solidFill>
              </a:rPr>
              <a:t>2010г.- Мошкин Сергей, уч.11-го кл..Призер научно-практической конференции им. Н.И.Лобачевского.</a:t>
            </a:r>
          </a:p>
          <a:p>
            <a:r>
              <a:rPr lang="ru-RU" sz="1400" b="1" i="1" dirty="0">
                <a:solidFill>
                  <a:schemeClr val="accent2"/>
                </a:solidFill>
              </a:rPr>
              <a:t>2013г.</a:t>
            </a:r>
            <a:r>
              <a:rPr lang="tt-RU" sz="1400" b="1" i="1" dirty="0">
                <a:solidFill>
                  <a:schemeClr val="accent2"/>
                </a:solidFill>
              </a:rPr>
              <a:t>- Залялов Карим, Исрафилов Аяз, уч. 3-их кл. Победители в номинации “оригинальное исследование” </a:t>
            </a:r>
            <a:r>
              <a:rPr lang="en-US" sz="1400" b="1" i="1" dirty="0">
                <a:solidFill>
                  <a:schemeClr val="accent2"/>
                </a:solidFill>
              </a:rPr>
              <a:t>II</a:t>
            </a:r>
            <a:r>
              <a:rPr lang="ru-RU" sz="1400" b="1" i="1" dirty="0">
                <a:solidFill>
                  <a:schemeClr val="accent2"/>
                </a:solidFill>
              </a:rPr>
              <a:t> республиканского конкурса исследовательских и проектных работ учащихся 1-4 классов «Я познаю мир».</a:t>
            </a:r>
          </a:p>
          <a:p>
            <a:endParaRPr lang="ru-RU" sz="1400" b="1" i="1" dirty="0">
              <a:solidFill>
                <a:schemeClr val="accent2"/>
              </a:solidFill>
            </a:endParaRPr>
          </a:p>
          <a:p>
            <a:r>
              <a:rPr lang="ru-RU" sz="1400" b="1" i="1" dirty="0">
                <a:solidFill>
                  <a:schemeClr val="accent2"/>
                </a:solidFill>
              </a:rPr>
              <a:t>2013г.- </a:t>
            </a:r>
            <a:r>
              <a:rPr lang="ru-RU" sz="1400" b="1" i="1" dirty="0" err="1">
                <a:solidFill>
                  <a:schemeClr val="accent2"/>
                </a:solidFill>
              </a:rPr>
              <a:t>Аветисян</a:t>
            </a:r>
            <a:r>
              <a:rPr lang="ru-RU" sz="1400" b="1" i="1" dirty="0">
                <a:solidFill>
                  <a:schemeClr val="accent2"/>
                </a:solidFill>
              </a:rPr>
              <a:t> Давид, </a:t>
            </a:r>
            <a:r>
              <a:rPr lang="ru-RU" sz="1400" b="1" i="1" dirty="0" err="1">
                <a:solidFill>
                  <a:schemeClr val="accent2"/>
                </a:solidFill>
              </a:rPr>
              <a:t>уч</a:t>
            </a:r>
            <a:r>
              <a:rPr lang="ru-RU" sz="1400" b="1" i="1" dirty="0">
                <a:solidFill>
                  <a:schemeClr val="accent2"/>
                </a:solidFill>
              </a:rPr>
              <a:t>. 9-го </a:t>
            </a:r>
            <a:r>
              <a:rPr lang="ru-RU" sz="1400" b="1" i="1" dirty="0" err="1">
                <a:solidFill>
                  <a:schemeClr val="accent2"/>
                </a:solidFill>
              </a:rPr>
              <a:t>кл</a:t>
            </a:r>
            <a:r>
              <a:rPr lang="ru-RU" sz="1400" b="1" i="1" dirty="0">
                <a:solidFill>
                  <a:schemeClr val="accent2"/>
                </a:solidFill>
              </a:rPr>
              <a:t>. Победитель в номинации «Лучший оратор» </a:t>
            </a:r>
            <a:r>
              <a:rPr lang="en-US" sz="1400" b="1" i="1" dirty="0">
                <a:solidFill>
                  <a:schemeClr val="accent2"/>
                </a:solidFill>
              </a:rPr>
              <a:t>II</a:t>
            </a:r>
            <a:r>
              <a:rPr lang="ru-RU" sz="1400" b="1" i="1" dirty="0">
                <a:solidFill>
                  <a:schemeClr val="accent2"/>
                </a:solidFill>
              </a:rPr>
              <a:t> Открытого регионального конкурса  “</a:t>
            </a:r>
            <a:r>
              <a:rPr lang="en-US" sz="1400" b="1" i="1" dirty="0">
                <a:solidFill>
                  <a:schemeClr val="accent2"/>
                </a:solidFill>
              </a:rPr>
              <a:t>Learn to win</a:t>
            </a:r>
            <a:r>
              <a:rPr lang="ru-RU" sz="1400" b="1" i="1" dirty="0">
                <a:solidFill>
                  <a:schemeClr val="accent2"/>
                </a:solidFill>
              </a:rPr>
              <a:t>!”.</a:t>
            </a:r>
          </a:p>
          <a:p>
            <a:endParaRPr lang="ru-RU" sz="1400" b="1" i="1" dirty="0">
              <a:solidFill>
                <a:schemeClr val="accent2"/>
              </a:solidFill>
            </a:endParaRPr>
          </a:p>
          <a:p>
            <a:r>
              <a:rPr lang="ru-RU" sz="1400" b="1" i="1" dirty="0">
                <a:solidFill>
                  <a:schemeClr val="accent2"/>
                </a:solidFill>
              </a:rPr>
              <a:t>2013 г. </a:t>
            </a:r>
            <a:r>
              <a:rPr lang="ru-RU" sz="1400" b="1" i="1" dirty="0" err="1">
                <a:solidFill>
                  <a:schemeClr val="accent2"/>
                </a:solidFill>
              </a:rPr>
              <a:t>Галимуллина</a:t>
            </a:r>
            <a:r>
              <a:rPr lang="ru-RU" sz="1400" b="1" i="1" dirty="0">
                <a:solidFill>
                  <a:schemeClr val="accent2"/>
                </a:solidFill>
              </a:rPr>
              <a:t> Розалина, уч.10-го </a:t>
            </a:r>
            <a:r>
              <a:rPr lang="ru-RU" sz="1400" b="1" i="1" dirty="0" err="1">
                <a:solidFill>
                  <a:schemeClr val="accent2"/>
                </a:solidFill>
              </a:rPr>
              <a:t>кл</a:t>
            </a:r>
            <a:r>
              <a:rPr lang="ru-RU" sz="1400" b="1" i="1" dirty="0">
                <a:solidFill>
                  <a:schemeClr val="accent2"/>
                </a:solidFill>
              </a:rPr>
              <a:t>., победитель муниципального этапа Всероссийской олимпиады по английскому языку.</a:t>
            </a:r>
          </a:p>
          <a:p>
            <a:endParaRPr lang="ru-RU" sz="1400" b="1" i="1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8229600" cy="1143000"/>
          </a:xfrm>
        </p:spPr>
        <p:txBody>
          <a:bodyPr/>
          <a:lstStyle/>
          <a:p>
            <a:r>
              <a:rPr lang="ru-RU" sz="1600" i="1" smtClean="0">
                <a:solidFill>
                  <a:schemeClr val="accent2"/>
                </a:solidFill>
              </a:rPr>
              <a:t>Достижения учителя: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052513"/>
            <a:ext cx="8229600" cy="4525962"/>
          </a:xfrm>
        </p:spPr>
        <p:txBody>
          <a:bodyPr>
            <a:normAutofit fontScale="92500"/>
          </a:bodyPr>
          <a:lstStyle/>
          <a:p>
            <a:pPr>
              <a:lnSpc>
                <a:spcPct val="80000"/>
              </a:lnSpc>
            </a:pPr>
            <a:r>
              <a:rPr lang="ru-RU" sz="1600" i="1" smtClean="0">
                <a:solidFill>
                  <a:schemeClr val="accent2"/>
                </a:solidFill>
              </a:rPr>
              <a:t>Благодарственное письмо МО и НРТ за подготовку призера </a:t>
            </a:r>
            <a:r>
              <a:rPr lang="en-US" sz="1600" i="1" smtClean="0">
                <a:solidFill>
                  <a:schemeClr val="accent2"/>
                </a:solidFill>
              </a:rPr>
              <a:t>X </a:t>
            </a:r>
            <a:r>
              <a:rPr lang="ru-RU" sz="1600" i="1" smtClean="0">
                <a:solidFill>
                  <a:schemeClr val="accent2"/>
                </a:solidFill>
              </a:rPr>
              <a:t>Поволжской Конференции учащихся им.Н.И.Лобачевского, 2010 год;</a:t>
            </a:r>
          </a:p>
          <a:p>
            <a:pPr>
              <a:lnSpc>
                <a:spcPct val="80000"/>
              </a:lnSpc>
            </a:pPr>
            <a:r>
              <a:rPr lang="ru-RU" sz="1600" i="1" smtClean="0">
                <a:solidFill>
                  <a:schemeClr val="accent2"/>
                </a:solidFill>
              </a:rPr>
              <a:t>Благодарственное письмо Поволжской Государственной Академии Физической Культуры, спорта и туризма за подготовку призера </a:t>
            </a:r>
            <a:r>
              <a:rPr lang="en-US" sz="1600" i="1" smtClean="0">
                <a:solidFill>
                  <a:schemeClr val="accent2"/>
                </a:solidFill>
              </a:rPr>
              <a:t>II</a:t>
            </a:r>
            <a:r>
              <a:rPr lang="ru-RU" sz="1600" i="1" smtClean="0">
                <a:solidFill>
                  <a:schemeClr val="accent2"/>
                </a:solidFill>
              </a:rPr>
              <a:t> Открытого регионального конкурса “</a:t>
            </a:r>
            <a:r>
              <a:rPr lang="en-US" sz="1600" i="1" smtClean="0">
                <a:solidFill>
                  <a:schemeClr val="accent2"/>
                </a:solidFill>
              </a:rPr>
              <a:t>Learn to win</a:t>
            </a:r>
            <a:r>
              <a:rPr lang="ru-RU" sz="1600" i="1" smtClean="0">
                <a:solidFill>
                  <a:schemeClr val="accent2"/>
                </a:solidFill>
              </a:rPr>
              <a:t>!”, 2013год.;</a:t>
            </a:r>
          </a:p>
          <a:p>
            <a:pPr>
              <a:lnSpc>
                <a:spcPct val="80000"/>
              </a:lnSpc>
            </a:pPr>
            <a:r>
              <a:rPr lang="ru-RU" sz="1600" i="1" smtClean="0">
                <a:solidFill>
                  <a:schemeClr val="accent2"/>
                </a:solidFill>
              </a:rPr>
              <a:t>Почетная грамота ГАОУ ДОД «Республиканского Центра внешкольной работы» Управления образования города Набережные Челны, МАОУ ДОД «Городского дворца творчества детей и молодежи №1», Отдела интеллектуального развития за подготовку победителя в номинации «оригинальное исследование» во </a:t>
            </a:r>
            <a:r>
              <a:rPr lang="en-US" sz="1600" i="1" smtClean="0">
                <a:solidFill>
                  <a:schemeClr val="accent2"/>
                </a:solidFill>
              </a:rPr>
              <a:t>II</a:t>
            </a:r>
            <a:r>
              <a:rPr lang="ru-RU" sz="1600" i="1" smtClean="0">
                <a:solidFill>
                  <a:schemeClr val="accent2"/>
                </a:solidFill>
              </a:rPr>
              <a:t> Республиканском конкурсе исследовательских  и проектных работ учащихся 1-4 классов «Я познаю мир», 2013 год.;</a:t>
            </a:r>
          </a:p>
          <a:p>
            <a:pPr>
              <a:lnSpc>
                <a:spcPct val="80000"/>
              </a:lnSpc>
            </a:pPr>
            <a:r>
              <a:rPr lang="ru-RU" sz="1600" i="1" smtClean="0">
                <a:solidFill>
                  <a:schemeClr val="accent2"/>
                </a:solidFill>
              </a:rPr>
              <a:t>Благодарственное письмо Института Филологии и Искусств КФУ за подготовку участника </a:t>
            </a:r>
            <a:r>
              <a:rPr lang="en-US" sz="1600" i="1" smtClean="0">
                <a:solidFill>
                  <a:schemeClr val="accent2"/>
                </a:solidFill>
              </a:rPr>
              <a:t>II</a:t>
            </a:r>
            <a:r>
              <a:rPr lang="ru-RU" sz="1600" i="1" smtClean="0">
                <a:solidFill>
                  <a:schemeClr val="accent2"/>
                </a:solidFill>
              </a:rPr>
              <a:t> Республиканского фонетического конкурса английского языка</a:t>
            </a:r>
            <a:r>
              <a:rPr lang="tt-RU" sz="1600" i="1" smtClean="0">
                <a:solidFill>
                  <a:schemeClr val="accent2"/>
                </a:solidFill>
              </a:rPr>
              <a:t>” </a:t>
            </a:r>
            <a:r>
              <a:rPr lang="ru-RU" sz="1600" i="1" smtClean="0">
                <a:solidFill>
                  <a:schemeClr val="accent2"/>
                </a:solidFill>
              </a:rPr>
              <a:t>В гостиной профессора Хиггинса</a:t>
            </a:r>
            <a:r>
              <a:rPr lang="tt-RU" sz="1600" i="1" smtClean="0">
                <a:solidFill>
                  <a:schemeClr val="accent2"/>
                </a:solidFill>
              </a:rPr>
              <a:t>”</a:t>
            </a:r>
            <a:r>
              <a:rPr lang="ru-RU" sz="1600" i="1" smtClean="0">
                <a:solidFill>
                  <a:schemeClr val="accent2"/>
                </a:solidFill>
              </a:rPr>
              <a:t>,2012год.;</a:t>
            </a:r>
          </a:p>
          <a:p>
            <a:pPr>
              <a:lnSpc>
                <a:spcPct val="80000"/>
              </a:lnSpc>
            </a:pPr>
            <a:r>
              <a:rPr lang="ru-RU" sz="1600" i="1" smtClean="0">
                <a:solidFill>
                  <a:schemeClr val="accent2"/>
                </a:solidFill>
              </a:rPr>
              <a:t>Благодарственное письмо Института Филологии и Искусств КФУ за подготовку участника </a:t>
            </a:r>
            <a:r>
              <a:rPr lang="en-US" sz="1600" i="1" smtClean="0">
                <a:solidFill>
                  <a:schemeClr val="accent2"/>
                </a:solidFill>
              </a:rPr>
              <a:t>II</a:t>
            </a:r>
            <a:r>
              <a:rPr lang="ru-RU" sz="1600" i="1" smtClean="0">
                <a:solidFill>
                  <a:schemeClr val="accent2"/>
                </a:solidFill>
              </a:rPr>
              <a:t> Республиканского фонетического конкурса английского языка</a:t>
            </a:r>
            <a:r>
              <a:rPr lang="tt-RU" sz="1600" i="1" smtClean="0">
                <a:solidFill>
                  <a:schemeClr val="accent2"/>
                </a:solidFill>
              </a:rPr>
              <a:t> ”</a:t>
            </a:r>
            <a:r>
              <a:rPr lang="ru-RU" sz="1600" i="1" smtClean="0">
                <a:solidFill>
                  <a:schemeClr val="accent2"/>
                </a:solidFill>
              </a:rPr>
              <a:t>В гостиной профессора Хиггинса</a:t>
            </a:r>
            <a:r>
              <a:rPr lang="tt-RU" sz="1600" i="1" smtClean="0">
                <a:solidFill>
                  <a:schemeClr val="accent2"/>
                </a:solidFill>
              </a:rPr>
              <a:t>”</a:t>
            </a:r>
            <a:r>
              <a:rPr lang="ru-RU" sz="1600" i="1" smtClean="0">
                <a:solidFill>
                  <a:schemeClr val="accent2"/>
                </a:solidFill>
              </a:rPr>
              <a:t>,2013год.;</a:t>
            </a:r>
          </a:p>
          <a:p>
            <a:r>
              <a:rPr lang="ru-RU" sz="1500" b="1" i="1" smtClean="0">
                <a:solidFill>
                  <a:schemeClr val="accent2"/>
                </a:solidFill>
              </a:rPr>
              <a:t>Рекомендации эксперта</a:t>
            </a:r>
            <a:r>
              <a:rPr lang="ru-RU" sz="1500" i="1" smtClean="0">
                <a:solidFill>
                  <a:schemeClr val="accent2"/>
                </a:solidFill>
              </a:rPr>
              <a:t>:</a:t>
            </a:r>
            <a:endParaRPr lang="en-US" sz="1500" i="1" smtClean="0">
              <a:solidFill>
                <a:schemeClr val="accent2"/>
              </a:solidFill>
            </a:endParaRPr>
          </a:p>
          <a:p>
            <a:r>
              <a:rPr lang="en-US" sz="1600" smtClean="0"/>
              <a:t>1.- </a:t>
            </a:r>
            <a:r>
              <a:rPr lang="ru-RU" sz="1600" smtClean="0"/>
              <a:t>провести обсуждение результатов экспертной оценки и самооценки с целью повышения уровня самооценки по компетентностям в области  организации учебной деятельности;</a:t>
            </a:r>
          </a:p>
          <a:p>
            <a:r>
              <a:rPr lang="en-US" sz="1600" smtClean="0"/>
              <a:t>2. -</a:t>
            </a:r>
            <a:r>
              <a:rPr lang="ru-RU" sz="1600" smtClean="0"/>
              <a:t> повысить компетентность в области обеспечения информационной основы деятельности</a:t>
            </a:r>
            <a:r>
              <a:rPr lang="ru-RU" sz="1600" b="1" smtClean="0"/>
              <a:t>  </a:t>
            </a:r>
            <a:endParaRPr lang="ru-RU" sz="1600" smtClean="0"/>
          </a:p>
          <a:p>
            <a:pPr>
              <a:lnSpc>
                <a:spcPct val="80000"/>
              </a:lnSpc>
            </a:pPr>
            <a:endParaRPr lang="ru-RU" sz="1500" i="1" smtClean="0">
              <a:solidFill>
                <a:schemeClr val="accent2"/>
              </a:solidFill>
            </a:endParaRPr>
          </a:p>
          <a:p>
            <a:pPr algn="ctr">
              <a:lnSpc>
                <a:spcPct val="80000"/>
              </a:lnSpc>
            </a:pPr>
            <a:endParaRPr lang="ru-RU" sz="1600" i="1" smtClean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Чулпан\Desktop\DSCN239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631" y="190773"/>
            <a:ext cx="1819029" cy="242537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710865" y="620688"/>
            <a:ext cx="6632344" cy="23391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МБОУ «</a:t>
            </a:r>
            <a:r>
              <a:rPr lang="ru-RU" sz="1600" b="1" dirty="0" err="1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Арборская</a:t>
            </a:r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ООШ»</a:t>
            </a:r>
          </a:p>
          <a:p>
            <a:pPr algn="just"/>
            <a:endParaRPr lang="ru-RU" dirty="0" smtClean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Стаж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работы по предмету  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9 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лет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Тестирование (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ЕГЭ)  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78 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баллов</a:t>
            </a:r>
          </a:p>
          <a:p>
            <a:pPr algn="just"/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Оценка  </a:t>
            </a:r>
            <a:r>
              <a:rPr lang="ru-RU" dirty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эксперта  </a:t>
            </a:r>
            <a:r>
              <a:rPr lang="ru-RU" dirty="0" smtClean="0">
                <a:solidFill>
                  <a:srgbClr val="7030A0"/>
                </a:solidFill>
                <a:latin typeface="Times New Roman" panose="02020603050405020304" pitchFamily="18" charset="0"/>
                <a:cs typeface="Sakkal Majalla" panose="02000000000000000000" pitchFamily="2" charset="-78"/>
              </a:rPr>
              <a:t>4,06  баллов</a:t>
            </a:r>
          </a:p>
          <a:p>
            <a:pPr algn="ctr"/>
            <a:endParaRPr lang="ru-RU" sz="12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учителя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374" y="2079522"/>
            <a:ext cx="843131" cy="1381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411" y="2780400"/>
            <a:ext cx="953987" cy="15008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148" y="3858505"/>
            <a:ext cx="884862" cy="14066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307100" y="282134"/>
            <a:ext cx="2810385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/>
            <a:r>
              <a:rPr lang="ru-RU" sz="1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Аухадиев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Ильфар</a:t>
            </a:r>
            <a:r>
              <a:rPr lang="ru-RU" sz="1600" b="1" dirty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err="1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Фаязович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526862" y="2479943"/>
            <a:ext cx="723495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Благодарность за участие в</a:t>
            </a:r>
            <a:r>
              <a:rPr lang="ru-RU" sz="1600" dirty="0" smtClean="0">
                <a:solidFill>
                  <a:srgbClr val="0070C0"/>
                </a:solidFill>
              </a:rPr>
              <a:t> 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Всероссийском  дистанционном  конкурсе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«Мир знаний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Аухадиеву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И.Ф. 2012</a:t>
            </a:r>
            <a:endParaRPr lang="ru-RU" sz="1600" dirty="0">
              <a:solidFill>
                <a:srgbClr val="0070C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8633" y="3013018"/>
            <a:ext cx="638131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Сертификат координатора,1 международного  конкурса 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«Радуга – малышка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Аухадиеву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И.Ф.</a:t>
            </a:r>
            <a:r>
              <a:rPr lang="ru-RU" sz="1600" dirty="0">
                <a:solidFill>
                  <a:srgbClr val="0070C0"/>
                </a:solidFill>
              </a:rPr>
              <a:t> </a:t>
            </a:r>
            <a:r>
              <a:rPr lang="ru-RU" sz="1600" dirty="0" smtClean="0">
                <a:solidFill>
                  <a:srgbClr val="0070C0"/>
                </a:solidFill>
              </a:rPr>
              <a:t>2013</a:t>
            </a:r>
          </a:p>
          <a:p>
            <a:pPr lvl="0"/>
            <a:endParaRPr lang="ru-RU" sz="1600" dirty="0">
              <a:solidFill>
                <a:srgbClr val="0070C0"/>
              </a:solidFill>
            </a:endParaRPr>
          </a:p>
          <a:p>
            <a:pPr lvl="0" algn="ctr"/>
            <a:r>
              <a:rPr lang="ru-RU" sz="1600" b="1" dirty="0" smtClean="0">
                <a:solidFill>
                  <a:srgbClr val="7030A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Достижение ученика</a:t>
            </a:r>
            <a:endParaRPr lang="ru-RU" sz="1600" b="1" dirty="0">
              <a:solidFill>
                <a:srgbClr val="7030A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979712" y="4281211"/>
            <a:ext cx="6912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иплом Лауреата 1 тура  1 международного  конкурса </a:t>
            </a:r>
            <a:r>
              <a:rPr lang="ru-RU" sz="16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«Радуга – малышка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  <a:r>
              <a:rPr lang="ru-RU" sz="1600" dirty="0" err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Аухадиев</a:t>
            </a:r>
            <a:r>
              <a:rPr lang="ru-RU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И.И. 2013</a:t>
            </a:r>
            <a:endParaRPr lang="ru-RU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03374" y="5085184"/>
            <a:ext cx="7703098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Рекомендации:</a:t>
            </a:r>
            <a:r>
              <a:rPr lang="en-US" b="1" dirty="0" smtClean="0">
                <a:solidFill>
                  <a:srgbClr val="7030A0"/>
                </a:solidFill>
              </a:rPr>
              <a:t> </a:t>
            </a:r>
            <a:r>
              <a:rPr lang="en-US" sz="1400" b="1" dirty="0" smtClean="0">
                <a:solidFill>
                  <a:srgbClr val="7030A0"/>
                </a:solidFill>
              </a:rPr>
              <a:t>1.</a:t>
            </a:r>
            <a:r>
              <a:rPr lang="ru-RU" sz="1600" b="1" dirty="0" smtClean="0">
                <a:solidFill>
                  <a:srgbClr val="7030A0"/>
                </a:solidFill>
              </a:rPr>
              <a:t>провести обсуждение результатов экспертной оценки и самооценки с целью повышения уровня самооценки по компетентности в области обеспечения информационной основы деятельности.</a:t>
            </a:r>
          </a:p>
          <a:p>
            <a:r>
              <a:rPr lang="ru-RU" b="1" dirty="0" smtClean="0">
                <a:solidFill>
                  <a:srgbClr val="7030A0"/>
                </a:solidFill>
              </a:rPr>
              <a:t>2</a:t>
            </a:r>
            <a:r>
              <a:rPr lang="ru-RU" sz="1600" b="1" dirty="0" smtClean="0">
                <a:solidFill>
                  <a:srgbClr val="7030A0"/>
                </a:solidFill>
              </a:rPr>
              <a:t>. Повысить компетентность в области постановки целей и задач педагогической деятельности, в области мотивации учебной деятельности. </a:t>
            </a:r>
            <a:r>
              <a:rPr lang="en-US" sz="1600" b="1" dirty="0" smtClean="0">
                <a:solidFill>
                  <a:srgbClr val="7030A0"/>
                </a:solidFill>
              </a:rPr>
              <a:t>  </a:t>
            </a: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en-US" b="1" dirty="0" smtClean="0">
              <a:solidFill>
                <a:srgbClr val="7030A0"/>
              </a:solidFill>
            </a:endParaRPr>
          </a:p>
          <a:p>
            <a:endParaRPr lang="ru-RU" b="1" dirty="0">
              <a:solidFill>
                <a:srgbClr val="7030A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4564971"/>
      </p:ext>
    </p:extLst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3573463"/>
            <a:ext cx="8569325" cy="2447925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Результаты участия  обучающихся</a:t>
            </a:r>
          </a:p>
          <a:p>
            <a:pPr eaLnBrk="1" hangingPunct="1">
              <a:defRPr/>
            </a:pPr>
            <a:r>
              <a:rPr lang="ru-RU" sz="1400" dirty="0" smtClean="0"/>
              <a:t>Сертификат. Учащиеся 10,11 классов награждены за участие в международном конкурсе </a:t>
            </a:r>
            <a:r>
              <a:rPr lang="en-US" sz="1400" dirty="0" smtClean="0"/>
              <a:t> ”Global English Channel”</a:t>
            </a:r>
            <a:r>
              <a:rPr lang="ru-RU" sz="1400" dirty="0" smtClean="0"/>
              <a:t> (2012 г.)</a:t>
            </a:r>
          </a:p>
          <a:p>
            <a:pPr eaLnBrk="1" hangingPunct="1">
              <a:defRPr/>
            </a:pPr>
            <a:r>
              <a:rPr lang="ru-RU" sz="1400" dirty="0" smtClean="0"/>
              <a:t>Сертификат. Ученица 10 класса Абдуллина Г.Р. награждена за участие в республиканском конкурсе «Нобелевские надежды-КНИТУ 2013» (2013 г.)</a:t>
            </a:r>
          </a:p>
          <a:p>
            <a:pPr algn="ctr" eaLnBrk="1" hangingPunct="1">
              <a:defRPr/>
            </a:pPr>
            <a:r>
              <a:rPr lang="ru-RU" sz="1400" b="1" dirty="0" smtClean="0">
                <a:solidFill>
                  <a:schemeClr val="accent1">
                    <a:lumMod val="75000"/>
                  </a:schemeClr>
                </a:solidFill>
              </a:rPr>
              <a:t>Рекомендации эксперта</a:t>
            </a:r>
          </a:p>
          <a:p>
            <a:pPr>
              <a:defRPr/>
            </a:pPr>
            <a:r>
              <a:rPr lang="ru-RU" sz="1400" b="1" dirty="0" smtClean="0"/>
              <a:t>1.</a:t>
            </a:r>
            <a:r>
              <a:rPr lang="ru-RU" sz="1400" dirty="0" smtClean="0"/>
              <a:t> провести обсуждение результатов экспертной оценки и самооценки с целью повышения уровня самооценки по компетентностям в области личностных качеств, в области постановки целей и задач педагогической деятельности; организации учебной деятельности;</a:t>
            </a:r>
            <a:endParaRPr lang="ru-RU" sz="1400" b="1" dirty="0" smtClean="0"/>
          </a:p>
          <a:p>
            <a:pPr>
              <a:defRPr/>
            </a:pPr>
            <a:r>
              <a:rPr lang="ru-RU" sz="1400" b="1" dirty="0" smtClean="0"/>
              <a:t>2.</a:t>
            </a:r>
            <a:r>
              <a:rPr lang="ru-RU" sz="1200" dirty="0" smtClean="0"/>
              <a:t> </a:t>
            </a:r>
            <a:r>
              <a:rPr lang="ru-RU" sz="1400" dirty="0" smtClean="0"/>
              <a:t>повысить компетентность в области организации учебной деятельности.</a:t>
            </a:r>
          </a:p>
          <a:p>
            <a:pPr eaLnBrk="1" hangingPunct="1">
              <a:defRPr/>
            </a:pPr>
            <a:endParaRPr lang="en-US" sz="1400" b="1" dirty="0" smtClean="0"/>
          </a:p>
          <a:p>
            <a:pPr eaLnBrk="1" hangingPunct="1">
              <a:defRPr/>
            </a:pPr>
            <a:endParaRPr lang="ru-RU" sz="1600" b="1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059832" y="332657"/>
            <a:ext cx="5544616" cy="3096344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buClr>
                <a:schemeClr val="accent6">
                  <a:lumMod val="75000"/>
                </a:schemeClr>
              </a:buClr>
              <a:defRPr/>
            </a:pPr>
            <a:r>
              <a:rPr lang="ru-RU" sz="1800" i="1" u="sng" dirty="0" err="1" smtClean="0">
                <a:solidFill>
                  <a:schemeClr val="accent1">
                    <a:lumMod val="75000"/>
                  </a:schemeClr>
                </a:solidFill>
              </a:rPr>
              <a:t>Назмутдинова</a:t>
            </a:r>
            <a:r>
              <a:rPr lang="ru-RU" sz="1800" i="1" u="sng" dirty="0" smtClean="0">
                <a:solidFill>
                  <a:schemeClr val="accent1">
                    <a:lumMod val="75000"/>
                  </a:schemeClr>
                </a:solidFill>
              </a:rPr>
              <a:t> Фарида </a:t>
            </a:r>
            <a:r>
              <a:rPr lang="ru-RU" sz="1800" i="1" u="sng" dirty="0" err="1" smtClean="0">
                <a:solidFill>
                  <a:schemeClr val="accent1">
                    <a:lumMod val="75000"/>
                  </a:schemeClr>
                </a:solidFill>
              </a:rPr>
              <a:t>Фаридовна</a:t>
            </a:r>
            <a:r>
              <a:rPr lang="ru-RU" sz="1800" i="1" u="sng" dirty="0" smtClean="0">
                <a:solidFill>
                  <a:schemeClr val="tx1"/>
                </a:solidFill>
              </a:rPr>
              <a:t/>
            </a:r>
            <a:br>
              <a:rPr lang="ru-RU" sz="1800" i="1" u="sng" dirty="0" smtClean="0">
                <a:solidFill>
                  <a:schemeClr val="tx1"/>
                </a:solidFill>
              </a:rPr>
            </a:br>
            <a:r>
              <a:rPr lang="ru-RU" sz="1800" i="1" u="sng" dirty="0" smtClean="0"/>
              <a:t/>
            </a:r>
            <a:br>
              <a:rPr lang="ru-RU" sz="1800" i="1" u="sng" dirty="0" smtClean="0"/>
            </a:br>
            <a:r>
              <a:rPr lang="ru-RU" sz="1400" dirty="0" smtClean="0">
                <a:solidFill>
                  <a:schemeClr val="tx1"/>
                </a:solidFill>
              </a:rPr>
              <a:t>Учительница английского языка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МБОУ «Нуринерская СОШ»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/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Стаж работы по предмету- 6 лет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Тестирование (ЕГЭ) – 90 баллов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Оценка эксперта  - 4,2 балла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/>
              <a:t/>
            </a:r>
            <a:br>
              <a:rPr lang="ru-RU" sz="1400" dirty="0"/>
            </a:br>
            <a:r>
              <a:rPr lang="ru-RU" sz="1400" i="1" dirty="0" smtClean="0">
                <a:solidFill>
                  <a:schemeClr val="tx1"/>
                </a:solidFill>
                <a:effectLst/>
              </a:rPr>
              <a:t>*Участник гранта «Наш лучший учитель» 2013</a:t>
            </a:r>
            <a:br>
              <a:rPr lang="ru-RU" sz="1400" i="1" dirty="0" smtClean="0">
                <a:solidFill>
                  <a:schemeClr val="tx1"/>
                </a:solidFill>
                <a:effectLst/>
              </a:rPr>
            </a:br>
            <a:r>
              <a:rPr lang="ru-RU" sz="1400" i="1" dirty="0">
                <a:solidFill>
                  <a:schemeClr val="tx1"/>
                </a:solidFill>
                <a:effectLst/>
              </a:rPr>
              <a:t>*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Диплом 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Института Развития Школьного Образования  г. Калининград  за организацию  </a:t>
            </a:r>
            <a:r>
              <a:rPr lang="ru-RU" sz="1400" i="1" dirty="0" smtClean="0">
                <a:solidFill>
                  <a:schemeClr val="tx1"/>
                </a:solidFill>
                <a:effectLst/>
              </a:rPr>
              <a:t> </a:t>
            </a:r>
            <a:r>
              <a:rPr lang="ru-RU" sz="1400" i="1" dirty="0">
                <a:solidFill>
                  <a:schemeClr val="tx1"/>
                </a:solidFill>
                <a:effectLst/>
              </a:rPr>
              <a:t>сверхпрограммного конкурса «Мультитест», 2013г.</a:t>
            </a:r>
            <a:br>
              <a:rPr lang="ru-RU" sz="1400" i="1" dirty="0">
                <a:solidFill>
                  <a:schemeClr val="tx1"/>
                </a:solidFill>
                <a:effectLst/>
              </a:rPr>
            </a:br>
            <a:endParaRPr lang="ru-RU" sz="1400" i="1" dirty="0">
              <a:solidFill>
                <a:schemeClr val="tx1"/>
              </a:solidFill>
            </a:endParaRPr>
          </a:p>
        </p:txBody>
      </p:sp>
      <p:pic>
        <p:nvPicPr>
          <p:cNvPr id="5124" name="Picture 25" descr="C:\Users\Дом\Desktop\gbSLIkKqpW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333375"/>
            <a:ext cx="2087562" cy="271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915816" y="404664"/>
            <a:ext cx="5472608" cy="1584176"/>
          </a:xfrm>
        </p:spPr>
        <p:txBody>
          <a:bodyPr>
            <a:noAutofit/>
          </a:bodyPr>
          <a:lstStyle/>
          <a:p>
            <a:r>
              <a:rPr lang="ru-RU" sz="2400" dirty="0"/>
              <a:t> </a:t>
            </a:r>
            <a:r>
              <a:rPr lang="ru-RU" sz="24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Сайфутдинова Нурия Кутдусовна          </a:t>
            </a:r>
            <a:r>
              <a:rPr lang="ru-RU" sz="24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      </a:t>
            </a:r>
            <a:r>
              <a:rPr lang="ru-RU" sz="24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«Балтасинская гимназия»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Стаж 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работы по предмету 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21  год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Тестирование 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(ЕГЭ)  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72    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балла</a:t>
            </a:r>
            <a:b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       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     Оценка  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эксперта  </a:t>
            </a:r>
            <a:r>
              <a:rPr lang="ru-RU" sz="1600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4,16   </a:t>
            </a:r>
            <a:r>
              <a:rPr lang="ru-RU" sz="1600" b="1" cap="none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баллов</a:t>
            </a:r>
            <a:endParaRPr lang="ru-RU" sz="1600" dirty="0"/>
          </a:p>
        </p:txBody>
      </p:sp>
      <p:pic>
        <p:nvPicPr>
          <p:cNvPr id="4" name="Рисунок 3" descr="11783[1]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3568" y="188640"/>
            <a:ext cx="1368152" cy="1824203"/>
          </a:xfrm>
          <a:prstGeom prst="rect">
            <a:avLst/>
          </a:prstGeom>
        </p:spPr>
      </p:pic>
      <p:sp>
        <p:nvSpPr>
          <p:cNvPr id="11265" name="Rectangle 1"/>
          <p:cNvSpPr>
            <a:spLocks noChangeArrowheads="1"/>
          </p:cNvSpPr>
          <p:nvPr/>
        </p:nvSpPr>
        <p:spPr bwMode="auto">
          <a:xfrm>
            <a:off x="467544" y="4643446"/>
            <a:ext cx="8247860" cy="21236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3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Рекомендации: </a:t>
            </a:r>
            <a:endParaRPr kumimoji="0" lang="ru-RU" sz="1300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r>
              <a:rPr kumimoji="0" lang="ru-RU" sz="1300" b="1" i="0" u="none" strike="noStrike" normalizeH="0" baseline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1.</a:t>
            </a:r>
            <a:r>
              <a:rPr lang="ru-RU" sz="1300" dirty="0" smtClean="0"/>
              <a:t> -</a:t>
            </a:r>
            <a:r>
              <a:rPr lang="en-US" sz="1300" dirty="0" smtClean="0"/>
              <a:t> </a:t>
            </a:r>
            <a:r>
              <a:rPr lang="ru-RU" sz="1300" dirty="0" smtClean="0"/>
              <a:t>провести обсуждение результатов</a:t>
            </a:r>
            <a:r>
              <a:rPr lang="en-US" sz="1300" dirty="0" smtClean="0"/>
              <a:t> </a:t>
            </a:r>
            <a:r>
              <a:rPr lang="ru-RU" sz="1300" dirty="0" smtClean="0"/>
              <a:t>экспертной оценки и самооценки с целью повышения уровня самооценки по компетентностям в области обеспечения информационной основы деятельности, в области разработки программы деятельности и принятия педагогических решений;</a:t>
            </a:r>
            <a:endParaRPr lang="en-US" sz="1300" dirty="0" smtClean="0"/>
          </a:p>
          <a:p>
            <a:endParaRPr lang="ru-RU" sz="1300" dirty="0" smtClean="0"/>
          </a:p>
          <a:p>
            <a:pPr lvl="0"/>
            <a:r>
              <a:rPr lang="ru-RU" sz="13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alibri" pitchFamily="34" charset="0"/>
                <a:ea typeface="Calibri" pitchFamily="34" charset="0"/>
                <a:cs typeface="Times New Roman" pitchFamily="18" charset="0"/>
              </a:rPr>
              <a:t>2.</a:t>
            </a:r>
            <a:r>
              <a:rPr lang="ru-RU" sz="1300" dirty="0" smtClean="0"/>
              <a:t>- повысить компетентность в области личностных качеств, организации учебной деятельности.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normalizeH="0" baseline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1" name="Рисунок 10" descr="001 (6).jpg"/>
          <p:cNvPicPr>
            <a:picLocks noChangeAspect="1"/>
          </p:cNvPicPr>
          <p:nvPr/>
        </p:nvPicPr>
        <p:blipFill>
          <a:blip r:embed="rId3" cstate="print"/>
          <a:srcRect l="8054" t="1701" r="2269" b="53150"/>
          <a:stretch>
            <a:fillRect/>
          </a:stretch>
        </p:blipFill>
        <p:spPr>
          <a:xfrm>
            <a:off x="107504" y="2204864"/>
            <a:ext cx="1557383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Рисунок 7" descr="001 (9).jpg"/>
          <p:cNvPicPr>
            <a:picLocks noChangeAspect="1"/>
          </p:cNvPicPr>
          <p:nvPr/>
        </p:nvPicPr>
        <p:blipFill>
          <a:blip r:embed="rId4" cstate="print"/>
          <a:srcRect l="10947" t="8001" r="8054" b="8001"/>
          <a:stretch>
            <a:fillRect/>
          </a:stretch>
        </p:blipFill>
        <p:spPr>
          <a:xfrm>
            <a:off x="755576" y="2564904"/>
            <a:ext cx="1296144" cy="18516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 descr="001 (2).jpg"/>
          <p:cNvPicPr>
            <a:picLocks noChangeAspect="1"/>
          </p:cNvPicPr>
          <p:nvPr/>
        </p:nvPicPr>
        <p:blipFill>
          <a:blip r:embed="rId5" cstate="print"/>
          <a:srcRect l="5161" b="1701"/>
          <a:stretch>
            <a:fillRect/>
          </a:stretch>
        </p:blipFill>
        <p:spPr>
          <a:xfrm>
            <a:off x="1475656" y="3212976"/>
            <a:ext cx="1159940" cy="165618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771800" y="2492897"/>
            <a:ext cx="6048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Фасхутдинова  Алина - сертификат за участие в межрегиональной лингвистической НПК « Актуальные вопросы языковой компетентности в условиях полилингвизма»</a:t>
            </a:r>
            <a:endParaRPr lang="ru-RU" sz="1200" dirty="0"/>
          </a:p>
        </p:txBody>
      </p:sp>
      <p:sp>
        <p:nvSpPr>
          <p:cNvPr id="10" name="TextBox 9"/>
          <p:cNvSpPr txBox="1"/>
          <p:nvPr/>
        </p:nvSpPr>
        <p:spPr>
          <a:xfrm>
            <a:off x="2915816" y="3356992"/>
            <a:ext cx="58326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Мифтахова Лира – диплом </a:t>
            </a:r>
            <a:r>
              <a:rPr lang="en-US" sz="1200" dirty="0" smtClean="0"/>
              <a:t>III</a:t>
            </a:r>
            <a:r>
              <a:rPr lang="ru-RU" sz="1200" dirty="0" smtClean="0"/>
              <a:t> степени Поволжского научно-образовательного форума школьников </a:t>
            </a:r>
          </a:p>
          <a:p>
            <a:r>
              <a:rPr lang="ru-RU" sz="1200" dirty="0" smtClean="0"/>
              <a:t>« Мой первый шаг в науку» 2013год</a:t>
            </a:r>
            <a:endParaRPr lang="ru-RU" sz="1200" dirty="0"/>
          </a:p>
        </p:txBody>
      </p:sp>
      <p:sp>
        <p:nvSpPr>
          <p:cNvPr id="12" name="TextBox 11"/>
          <p:cNvSpPr txBox="1"/>
          <p:nvPr/>
        </p:nvSpPr>
        <p:spPr>
          <a:xfrm>
            <a:off x="3131840" y="4149080"/>
            <a:ext cx="590465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200" dirty="0" smtClean="0"/>
              <a:t>Сайфутдинова Гузель – диплом </a:t>
            </a:r>
            <a:r>
              <a:rPr lang="en-US" sz="1200" dirty="0" smtClean="0"/>
              <a:t>II</a:t>
            </a:r>
            <a:r>
              <a:rPr lang="ru-RU" sz="1200" dirty="0" smtClean="0"/>
              <a:t> степени Поволжского научно-образовательного форума школьников </a:t>
            </a:r>
          </a:p>
          <a:p>
            <a:r>
              <a:rPr lang="ru-RU" sz="1200" dirty="0" smtClean="0"/>
              <a:t>« Мой первый шаг в науку» 2013год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362</TotalTime>
  <Words>1574</Words>
  <Application>Microsoft Office PowerPoint</Application>
  <PresentationFormat>Экран (4:3)</PresentationFormat>
  <Paragraphs>247</Paragraphs>
  <Slides>12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Трек</vt:lpstr>
      <vt:lpstr>Галиева Венера       Мухамаднакиповна-эксперт    МБОУ «Соснинская ООШ» стаж работы  28 лет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Достижения учителя:</vt:lpstr>
      <vt:lpstr>Презентация PowerPoint</vt:lpstr>
      <vt:lpstr>Назмутдинова Фарида Фаридовна  Учительница английского языка МБОУ «Нуринерская СОШ»  Стаж работы по предмету- 6 лет Тестирование (ЕГЭ) – 90 баллов Оценка эксперта  - 4,2 балла  *Участник гранта «Наш лучший учитель» 2013 * Диплом  Института Развития Школьного Образования  г. Калининград  за организацию   сверхпрограммного конкурса «Мультитест», 2013г. </vt:lpstr>
      <vt:lpstr> Сайфутдинова Нурия Кутдусовна          МБОУ       «Балтасинская гимназия»                             Стаж работы по предмету   21  год                   Тестирование (ЕГЭ)     72    балла                          Оценка  эксперта    4,16   баллов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Галиева Венера Мухамаднакиповна</dc:title>
  <dc:creator>Венера</dc:creator>
  <cp:lastModifiedBy>Нияз</cp:lastModifiedBy>
  <cp:revision>25</cp:revision>
  <dcterms:created xsi:type="dcterms:W3CDTF">2013-11-29T05:50:05Z</dcterms:created>
  <dcterms:modified xsi:type="dcterms:W3CDTF">2013-12-04T06:37:23Z</dcterms:modified>
</cp:coreProperties>
</file>